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4" r:id="rId8"/>
    <p:sldId id="262" r:id="rId9"/>
    <p:sldId id="265" r:id="rId10"/>
    <p:sldId id="263" r:id="rId11"/>
    <p:sldId id="266" r:id="rId12"/>
    <p:sldId id="267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2016-11-25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2016-11-25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2016-11-25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2016-11-25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2016-11-25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2016-11-25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2016-11-25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2016-11-25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2016-11-25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2016-11-25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0820CF-B880-4189-942D-D702A7CBA730}" type="datetimeFigureOut">
              <a:rPr lang="zh-CN" altLang="en-US" smtClean="0"/>
              <a:pPr/>
              <a:t>2016-11-25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2016-11-25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86000" y="1484784"/>
            <a:ext cx="6172200" cy="1894362"/>
          </a:xfrm>
        </p:spPr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实名制系统操作培训</a:t>
            </a:r>
            <a:endParaRPr lang="zh-CN" altLang="en-US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286000" y="3363906"/>
            <a:ext cx="6172200" cy="1371600"/>
          </a:xfrm>
        </p:spPr>
        <p:txBody>
          <a:bodyPr/>
          <a:lstStyle/>
          <a:p>
            <a:r>
              <a:rPr lang="en-US" altLang="zh-CN" smtClean="0"/>
              <a:t>2016.11.29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40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3.</a:t>
            </a:r>
            <a:r>
              <a:rPr lang="zh-CN" altLang="en-US" sz="240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其他说明</a:t>
            </a:r>
            <a:endParaRPr lang="zh-CN" altLang="en-US" sz="240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森林公安局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  <a:p>
            <a:pPr>
              <a:buNone/>
            </a:pPr>
            <a:r>
              <a:rPr lang="zh-CN" altLang="en-US" smtClean="0"/>
              <a:t>今年既可作林业局下设，</a:t>
            </a:r>
            <a:r>
              <a:rPr lang="zh-CN" altLang="en-US" smtClean="0"/>
              <a:t>又</a:t>
            </a:r>
            <a:r>
              <a:rPr lang="zh-CN" altLang="en-US" smtClean="0"/>
              <a:t>可作公安局下设，</a:t>
            </a:r>
            <a:r>
              <a:rPr lang="zh-CN" altLang="en-US" smtClean="0"/>
              <a:t>但是不能作为内设机构。</a:t>
            </a:r>
            <a:endParaRPr lang="en-US" altLang="zh-CN" smtClean="0"/>
          </a:p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政法类事业单位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  <a:p>
            <a:pPr>
              <a:buNone/>
            </a:pPr>
            <a:r>
              <a:rPr lang="zh-CN" altLang="en-US" smtClean="0"/>
              <a:t>主管单位的</a:t>
            </a:r>
            <a:r>
              <a:rPr lang="zh-CN" altLang="en-US" smtClean="0"/>
              <a:t>机构性质选</a:t>
            </a:r>
            <a:r>
              <a:rPr lang="zh-CN" altLang="en-US" smtClean="0"/>
              <a:t>为“政法机关”，</a:t>
            </a:r>
            <a:r>
              <a:rPr lang="zh-CN" altLang="en-US" smtClean="0"/>
              <a:t>其下属事业单位既可</a:t>
            </a:r>
            <a:r>
              <a:rPr lang="zh-CN" altLang="en-US" smtClean="0"/>
              <a:t>填写事业</a:t>
            </a:r>
            <a:r>
              <a:rPr lang="zh-CN" altLang="en-US" smtClean="0"/>
              <a:t>编制，又可填政法专项编制。</a:t>
            </a:r>
            <a:endParaRPr lang="en-US" altLang="zh-CN" smtClean="0"/>
          </a:p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群团事业编制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  <a:p>
            <a:pPr>
              <a:buNone/>
            </a:pPr>
            <a:r>
              <a:rPr lang="zh-CN" altLang="en-US" smtClean="0"/>
              <a:t>在群团系统下面建立的行政机构，可以直接在该机构中填写事业</a:t>
            </a:r>
            <a:r>
              <a:rPr lang="zh-CN" altLang="en-US" smtClean="0"/>
              <a:t>编制。</a:t>
            </a:r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机关其他编制和人员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  <a:p>
            <a:pPr>
              <a:buNone/>
            </a:pPr>
            <a:r>
              <a:rPr lang="zh-CN" altLang="en-US" smtClean="0"/>
              <a:t>与往年口径保持一致</a:t>
            </a:r>
            <a:r>
              <a:rPr lang="zh-CN" altLang="en-US" smtClean="0"/>
              <a:t>，系统中不</a:t>
            </a:r>
            <a:r>
              <a:rPr lang="zh-CN" altLang="en-US" smtClean="0"/>
              <a:t>允许出现机关其他编制和人员，我们计划使用技术手段将我省系统中的数据进行处理，导入中央系统后，含机关其他编制的单位会自动建立二级虚拟事业单位（教学点），转移编制，并自动划转人员。请各级编办在中央系统中进行认真检查核对</a:t>
            </a:r>
            <a:r>
              <a:rPr lang="zh-CN" altLang="en-US" smtClean="0"/>
              <a:t>。</a:t>
            </a:r>
            <a:endParaRPr lang="en-US" altLang="zh-CN" smtClean="0"/>
          </a:p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空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壳事业单位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（村小学等）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  <a:p>
            <a:pPr>
              <a:buNone/>
            </a:pPr>
            <a:r>
              <a:rPr lang="zh-CN" altLang="en-US" smtClean="0"/>
              <a:t>仔细检查本级空壳单位（编制和人员都为</a:t>
            </a:r>
            <a:r>
              <a:rPr lang="en-US" altLang="zh-CN" smtClean="0"/>
              <a:t>0</a:t>
            </a:r>
            <a:r>
              <a:rPr lang="zh-CN" altLang="en-US" smtClean="0"/>
              <a:t>），进行相应的撤销、补充操作。所有的村小学都设为“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教学点</a:t>
            </a:r>
            <a:r>
              <a:rPr lang="zh-CN" altLang="en-US" smtClean="0"/>
              <a:t>”。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170080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CN" altLang="en-US" sz="480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谢谢</a:t>
            </a:r>
            <a:endParaRPr lang="zh-CN" altLang="en-US" sz="480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115616" y="3068960"/>
            <a:ext cx="6768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347864" y="3212976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smtClean="0">
                <a:latin typeface="黑体" pitchFamily="2" charset="-122"/>
                <a:ea typeface="黑体" pitchFamily="2" charset="-122"/>
              </a:rPr>
              <a:t>交流讨论</a:t>
            </a:r>
            <a:endParaRPr lang="zh-CN" altLang="en-US" sz="4000"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15287" y="4221088"/>
            <a:ext cx="41729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smtClean="0">
                <a:latin typeface="黑体" pitchFamily="2" charset="-122"/>
                <a:ea typeface="黑体" pitchFamily="2" charset="-122"/>
              </a:rPr>
              <a:t>市县机构编制工作</a:t>
            </a:r>
            <a:r>
              <a:rPr lang="en-US" altLang="zh-CN" sz="2000" smtClean="0">
                <a:latin typeface="黑体" pitchFamily="2" charset="-122"/>
                <a:ea typeface="黑体" pitchFamily="2" charset="-122"/>
              </a:rPr>
              <a:t>QQ</a:t>
            </a:r>
            <a:r>
              <a:rPr lang="zh-CN" altLang="en-US" sz="2000" smtClean="0">
                <a:latin typeface="黑体" pitchFamily="2" charset="-122"/>
                <a:ea typeface="黑体" pitchFamily="2" charset="-122"/>
              </a:rPr>
              <a:t>群： </a:t>
            </a:r>
            <a:r>
              <a:rPr lang="en-US" altLang="zh-CN" sz="2000" b="1" smtClean="0">
                <a:latin typeface="黑体" pitchFamily="2" charset="-122"/>
                <a:ea typeface="黑体" pitchFamily="2" charset="-122"/>
              </a:rPr>
              <a:t>82660659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一、</a:t>
            </a:r>
            <a:r>
              <a:rPr lang="en-US" altLang="zh-CN" smtClean="0"/>
              <a:t>2016</a:t>
            </a:r>
            <a:r>
              <a:rPr lang="zh-CN" altLang="en-US" smtClean="0"/>
              <a:t>年</a:t>
            </a:r>
            <a:r>
              <a:rPr lang="zh-CN" altLang="en-US" smtClean="0"/>
              <a:t>编</a:t>
            </a:r>
            <a:r>
              <a:rPr lang="zh-CN" altLang="en-US" smtClean="0"/>
              <a:t>统</a:t>
            </a:r>
            <a:r>
              <a:rPr lang="zh-CN" altLang="en-US" smtClean="0"/>
              <a:t>工作时间节点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/>
            <a:r>
              <a:rPr lang="en-US" altLang="zh-CN" smtClean="0"/>
              <a:t>2016</a:t>
            </a:r>
            <a:r>
              <a:rPr lang="zh-CN" altLang="en-US" smtClean="0"/>
              <a:t>年</a:t>
            </a:r>
            <a:r>
              <a:rPr lang="en-US" altLang="zh-CN" smtClean="0"/>
              <a:t>12</a:t>
            </a:r>
            <a:r>
              <a:rPr lang="zh-CN" altLang="en-US" smtClean="0"/>
              <a:t>月</a:t>
            </a:r>
            <a:r>
              <a:rPr lang="en-US" altLang="zh-CN" smtClean="0"/>
              <a:t>15</a:t>
            </a:r>
            <a:r>
              <a:rPr lang="zh-CN" altLang="en-US" smtClean="0"/>
              <a:t>日，省直单位停止办理机构编制业务。</a:t>
            </a:r>
            <a:endParaRPr lang="en-US" altLang="zh-CN" smtClean="0"/>
          </a:p>
          <a:p>
            <a:pPr marL="457200" indent="-457200"/>
            <a:r>
              <a:rPr lang="en-US" altLang="zh-CN" smtClean="0"/>
              <a:t>12</a:t>
            </a:r>
            <a:r>
              <a:rPr lang="zh-CN" altLang="en-US" smtClean="0"/>
              <a:t>月</a:t>
            </a:r>
            <a:r>
              <a:rPr lang="en-US" altLang="zh-CN" smtClean="0"/>
              <a:t>15-31</a:t>
            </a:r>
            <a:r>
              <a:rPr lang="zh-CN" altLang="en-US" smtClean="0"/>
              <a:t>日，省直单位打印</a:t>
            </a:r>
            <a:r>
              <a:rPr lang="en-US" altLang="zh-CN" smtClean="0"/>
              <a:t>《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统计表</a:t>
            </a:r>
            <a:r>
              <a:rPr lang="en-US" altLang="zh-CN" smtClean="0"/>
              <a:t>》</a:t>
            </a:r>
            <a:r>
              <a:rPr lang="zh-CN" altLang="en-US" smtClean="0"/>
              <a:t>盖章送至省编办审核。</a:t>
            </a:r>
            <a:endParaRPr lang="en-US" altLang="zh-CN" smtClean="0"/>
          </a:p>
          <a:p>
            <a:pPr marL="457200" indent="-457200"/>
            <a:r>
              <a:rPr lang="en-US" altLang="zh-CN" smtClean="0"/>
              <a:t>2016</a:t>
            </a:r>
            <a:r>
              <a:rPr lang="zh-CN" altLang="en-US" smtClean="0"/>
              <a:t>年</a:t>
            </a:r>
            <a:r>
              <a:rPr lang="en-US" altLang="zh-CN" smtClean="0"/>
              <a:t>12</a:t>
            </a:r>
            <a:r>
              <a:rPr lang="zh-CN" altLang="en-US" smtClean="0"/>
              <a:t>月</a:t>
            </a:r>
            <a:r>
              <a:rPr lang="en-US" altLang="zh-CN" smtClean="0"/>
              <a:t>31</a:t>
            </a:r>
            <a:r>
              <a:rPr lang="zh-CN" altLang="en-US" smtClean="0"/>
              <a:t>日，省编办将我省</a:t>
            </a:r>
            <a:r>
              <a:rPr lang="en-US" altLang="zh-CN" smtClean="0">
                <a:latin typeface="黑体" pitchFamily="2" charset="-122"/>
                <a:ea typeface="黑体" pitchFamily="2" charset="-122"/>
              </a:rPr>
              <a:t>167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实名制数据库</a:t>
            </a:r>
            <a:r>
              <a:rPr lang="zh-CN" altLang="en-US" smtClean="0"/>
              <a:t>转入中央编办系统，各级编办在中央系统中核对数据及报表。</a:t>
            </a:r>
            <a:endParaRPr lang="en-US" altLang="zh-CN" smtClean="0"/>
          </a:p>
          <a:p>
            <a:pPr marL="457200" indent="-457200"/>
            <a:r>
              <a:rPr lang="en-US" altLang="zh-CN" smtClean="0"/>
              <a:t>2017</a:t>
            </a:r>
            <a:r>
              <a:rPr lang="zh-CN" altLang="en-US" smtClean="0"/>
              <a:t>年</a:t>
            </a:r>
            <a:r>
              <a:rPr lang="en-US" altLang="zh-CN" smtClean="0"/>
              <a:t>1</a:t>
            </a:r>
            <a:r>
              <a:rPr lang="zh-CN" altLang="en-US" smtClean="0"/>
              <a:t>月中下旬，省编办向中央编办预报</a:t>
            </a:r>
            <a:r>
              <a:rPr lang="en-US" altLang="zh-CN" smtClean="0"/>
              <a:t>2016</a:t>
            </a:r>
            <a:r>
              <a:rPr lang="zh-CN" altLang="en-US" smtClean="0"/>
              <a:t>年度统计数据。</a:t>
            </a:r>
            <a:endParaRPr lang="en-US" altLang="zh-CN" smtClean="0"/>
          </a:p>
          <a:p>
            <a:pPr marL="457200" indent="-457200"/>
            <a:r>
              <a:rPr lang="en-US" altLang="zh-CN" smtClean="0"/>
              <a:t>2</a:t>
            </a:r>
            <a:r>
              <a:rPr lang="zh-CN" altLang="en-US" smtClean="0"/>
              <a:t>月底，根据</a:t>
            </a:r>
            <a:r>
              <a:rPr lang="zh-CN" altLang="en-US" smtClean="0"/>
              <a:t>中央编办的反馈结果进行数据修正后，正式上报。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二、各级编办需要完成的工作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CN" altLang="en-US" smtClean="0">
                <a:latin typeface="黑体" pitchFamily="2" charset="-122"/>
                <a:ea typeface="黑体" pitchFamily="2" charset="-122"/>
              </a:rPr>
              <a:t>从目前</a:t>
            </a:r>
            <a:r>
              <a:rPr lang="en-US" altLang="zh-CN" smtClean="0">
                <a:latin typeface="黑体" pitchFamily="2" charset="-122"/>
                <a:ea typeface="黑体" pitchFamily="2" charset="-122"/>
              </a:rPr>
              <a:t>-2016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年</a:t>
            </a:r>
            <a:r>
              <a:rPr lang="en-US" altLang="zh-CN" smtClean="0">
                <a:latin typeface="黑体" pitchFamily="2" charset="-122"/>
                <a:ea typeface="黑体" pitchFamily="2" charset="-122"/>
              </a:rPr>
              <a:t>12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月</a:t>
            </a:r>
            <a:r>
              <a:rPr lang="en-US" altLang="zh-CN" smtClean="0">
                <a:latin typeface="黑体" pitchFamily="2" charset="-122"/>
                <a:ea typeface="黑体" pitchFamily="2" charset="-122"/>
              </a:rPr>
              <a:t>31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日：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  <a:p>
            <a:pPr>
              <a:buNone/>
            </a:pPr>
            <a:r>
              <a:rPr lang="zh-CN" altLang="en-US" smtClean="0"/>
              <a:t>在我省实名制系统中完善数据。</a:t>
            </a: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r>
              <a:rPr lang="en-US" altLang="zh-CN" smtClean="0">
                <a:latin typeface="黑体" pitchFamily="2" charset="-122"/>
                <a:ea typeface="黑体" pitchFamily="2" charset="-122"/>
              </a:rPr>
              <a:t>2017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年</a:t>
            </a:r>
            <a:r>
              <a:rPr lang="en-US" altLang="zh-CN" smtClean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月</a:t>
            </a:r>
            <a:r>
              <a:rPr lang="en-US" altLang="zh-CN" smtClean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日</a:t>
            </a:r>
            <a:r>
              <a:rPr lang="en-US" altLang="zh-CN" smtClean="0">
                <a:latin typeface="黑体" pitchFamily="2" charset="-122"/>
                <a:ea typeface="黑体" pitchFamily="2" charset="-122"/>
              </a:rPr>
              <a:t>-1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月</a:t>
            </a:r>
            <a:r>
              <a:rPr lang="en-US" altLang="zh-CN" smtClean="0">
                <a:latin typeface="黑体" pitchFamily="2" charset="-122"/>
                <a:ea typeface="黑体" pitchFamily="2" charset="-122"/>
              </a:rPr>
              <a:t>18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日：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  <a:p>
            <a:pPr>
              <a:buNone/>
            </a:pPr>
            <a:r>
              <a:rPr lang="zh-CN" altLang="en-US" smtClean="0"/>
              <a:t>在中央编办实名制系统中完善数据。</a:t>
            </a: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r>
              <a:rPr lang="en-US" altLang="zh-CN" smtClean="0">
                <a:latin typeface="黑体" pitchFamily="2" charset="-122"/>
                <a:ea typeface="黑体" pitchFamily="2" charset="-122"/>
              </a:rPr>
              <a:t>2017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年</a:t>
            </a:r>
            <a:r>
              <a:rPr lang="en-US" altLang="zh-CN" smtClean="0">
                <a:latin typeface="黑体" pitchFamily="2" charset="-122"/>
                <a:ea typeface="黑体" pitchFamily="2" charset="-122"/>
              </a:rPr>
              <a:t>1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月下旬</a:t>
            </a:r>
            <a:r>
              <a:rPr lang="en-US" altLang="zh-CN" smtClean="0">
                <a:latin typeface="黑体" pitchFamily="2" charset="-122"/>
                <a:ea typeface="黑体" pitchFamily="2" charset="-122"/>
              </a:rPr>
              <a:t>-2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月下旬：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  <a:p>
            <a:pPr>
              <a:buNone/>
            </a:pPr>
            <a:r>
              <a:rPr lang="zh-CN" altLang="en-US" smtClean="0"/>
              <a:t>根据中央编办反馈结果进一步完善数据。</a:t>
            </a:r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259632" y="5733256"/>
            <a:ext cx="58785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内网工作论坛：</a:t>
            </a:r>
            <a:r>
              <a:rPr lang="en-US" altLang="zh-CN" sz="240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http://88.53.2.167:8888</a:t>
            </a:r>
            <a:endParaRPr lang="zh-CN" altLang="en-US" sz="240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三、省直单位年报流程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CN" smtClean="0"/>
              <a:t>12</a:t>
            </a:r>
            <a:r>
              <a:rPr lang="zh-CN" altLang="en-US" smtClean="0"/>
              <a:t>月</a:t>
            </a:r>
            <a:r>
              <a:rPr lang="en-US" altLang="zh-CN" smtClean="0"/>
              <a:t>15</a:t>
            </a:r>
            <a:r>
              <a:rPr lang="zh-CN" altLang="en-US" smtClean="0"/>
              <a:t>日</a:t>
            </a:r>
            <a:r>
              <a:rPr lang="en-US" altLang="zh-CN" smtClean="0"/>
              <a:t>-31</a:t>
            </a:r>
            <a:r>
              <a:rPr lang="zh-CN" altLang="en-US" smtClean="0"/>
              <a:t>日，各省直单位打印</a:t>
            </a:r>
            <a:r>
              <a:rPr lang="en-US" altLang="zh-CN" smtClean="0"/>
              <a:t>《2016</a:t>
            </a:r>
            <a:r>
              <a:rPr lang="zh-CN" altLang="en-US" smtClean="0"/>
              <a:t>年度行政</a:t>
            </a:r>
            <a:r>
              <a:rPr lang="en-US" altLang="zh-CN" smtClean="0"/>
              <a:t>/</a:t>
            </a:r>
            <a:r>
              <a:rPr lang="zh-CN" altLang="en-US" smtClean="0"/>
              <a:t>事业单位机构编制和在职人数统计表</a:t>
            </a:r>
            <a:r>
              <a:rPr lang="en-US" altLang="zh-CN" smtClean="0"/>
              <a:t>》</a:t>
            </a:r>
            <a:r>
              <a:rPr lang="zh-CN" altLang="en-US" smtClean="0"/>
              <a:t>。</a:t>
            </a:r>
            <a:endParaRPr lang="en-US" altLang="zh-CN" smtClean="0"/>
          </a:p>
          <a:p>
            <a:r>
              <a:rPr lang="zh-CN" altLang="en-US" smtClean="0"/>
              <a:t>盖单位公章报省编办行编</a:t>
            </a:r>
            <a:r>
              <a:rPr lang="en-US" altLang="zh-CN" smtClean="0"/>
              <a:t>/</a:t>
            </a:r>
            <a:r>
              <a:rPr lang="zh-CN" altLang="en-US" smtClean="0"/>
              <a:t>事编</a:t>
            </a:r>
            <a:r>
              <a:rPr lang="en-US" altLang="zh-CN" smtClean="0"/>
              <a:t>/</a:t>
            </a:r>
            <a:r>
              <a:rPr lang="zh-CN" altLang="en-US" smtClean="0"/>
              <a:t>实名制处审核，。如</a:t>
            </a:r>
            <a:r>
              <a:rPr lang="zh-CN" altLang="en-US" smtClean="0"/>
              <a:t>有问题则进行</a:t>
            </a:r>
            <a:r>
              <a:rPr lang="zh-CN" altLang="en-US" smtClean="0"/>
              <a:t>审核修改。</a:t>
            </a:r>
            <a:endParaRPr lang="en-US" altLang="zh-CN" smtClean="0"/>
          </a:p>
          <a:p>
            <a:r>
              <a:rPr lang="zh-CN" altLang="en-US" smtClean="0"/>
              <a:t>业务</a:t>
            </a:r>
            <a:r>
              <a:rPr lang="zh-CN" altLang="en-US" smtClean="0"/>
              <a:t>处室审核无误后送</a:t>
            </a:r>
            <a:r>
              <a:rPr lang="zh-CN" altLang="en-US" smtClean="0"/>
              <a:t>信息中心，</a:t>
            </a:r>
            <a:r>
              <a:rPr lang="zh-CN" altLang="en-US" smtClean="0"/>
              <a:t>中心将</a:t>
            </a:r>
            <a:r>
              <a:rPr lang="en-US" altLang="zh-CN" smtClean="0"/>
              <a:t>《</a:t>
            </a:r>
            <a:r>
              <a:rPr lang="zh-CN" altLang="en-US" smtClean="0"/>
              <a:t>统计表</a:t>
            </a:r>
            <a:r>
              <a:rPr lang="en-US" altLang="zh-CN" smtClean="0"/>
              <a:t>》</a:t>
            </a:r>
            <a:r>
              <a:rPr lang="zh-CN" altLang="en-US" smtClean="0"/>
              <a:t>与实名制系统中数据进行复核，</a:t>
            </a:r>
            <a:r>
              <a:rPr lang="zh-CN" altLang="en-US" smtClean="0"/>
              <a:t>确保数据正确及规范。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三、我省实名制系统操作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mtClean="0">
                <a:latin typeface="黑体" pitchFamily="2" charset="-122"/>
                <a:ea typeface="黑体" pitchFamily="2" charset="-122"/>
              </a:rPr>
              <a:t>1.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正常数据更新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smtClean="0"/>
              <a:t>将</a:t>
            </a:r>
            <a:r>
              <a:rPr lang="en-US" altLang="zh-CN" smtClean="0"/>
              <a:t>2016</a:t>
            </a:r>
            <a:r>
              <a:rPr lang="zh-CN" altLang="en-US" smtClean="0"/>
              <a:t>年度变动的人员调整到位。</a:t>
            </a:r>
            <a:endParaRPr lang="en-US" altLang="zh-CN" smtClean="0"/>
          </a:p>
          <a:p>
            <a:r>
              <a:rPr lang="zh-CN" altLang="en-US" smtClean="0"/>
              <a:t>将</a:t>
            </a:r>
            <a:r>
              <a:rPr lang="en-US" altLang="zh-CN" smtClean="0"/>
              <a:t>2016</a:t>
            </a:r>
            <a:r>
              <a:rPr lang="zh-CN" altLang="en-US" smtClean="0"/>
              <a:t>年度变动的机构调整到位（包括设立、撤销、修改、合并等）。</a:t>
            </a:r>
            <a:endParaRPr lang="en-US" altLang="zh-CN" smtClean="0"/>
          </a:p>
          <a:p>
            <a:r>
              <a:rPr lang="zh-CN" altLang="en-US" smtClean="0"/>
              <a:t>将</a:t>
            </a:r>
            <a:r>
              <a:rPr lang="en-US" altLang="zh-CN" smtClean="0"/>
              <a:t>2016</a:t>
            </a:r>
            <a:r>
              <a:rPr lang="zh-CN" altLang="en-US" smtClean="0"/>
              <a:t>年度的编制职数调整到位。</a:t>
            </a:r>
            <a:endParaRPr lang="en-US" altLang="zh-CN" smtClean="0"/>
          </a:p>
          <a:p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11561" y="4653136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说明：请尽量在我省实名制管理系统中进行机构、编制、职数和人员的调整！</a:t>
            </a:r>
            <a:endParaRPr lang="zh-CN" altLang="en-US" sz="240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40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2.</a:t>
            </a:r>
            <a:r>
              <a:rPr lang="zh-CN" altLang="en-US" sz="240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问题数据修正</a:t>
            </a:r>
            <a:endParaRPr lang="zh-CN" altLang="en-US" sz="240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smtClean="0"/>
              <a:t>身份证号码重复（数据见内网论坛）。</a:t>
            </a:r>
            <a:endParaRPr lang="en-US" altLang="zh-CN" smtClean="0"/>
          </a:p>
          <a:p>
            <a:r>
              <a:rPr lang="zh-CN" altLang="en-US" smtClean="0"/>
              <a:t>空壳单位（数据见内网论坛）。</a:t>
            </a:r>
            <a:endParaRPr lang="en-US" altLang="zh-CN" smtClean="0"/>
          </a:p>
          <a:p>
            <a:r>
              <a:rPr lang="zh-CN" altLang="en-US" smtClean="0"/>
              <a:t>机构名称含“离岗”、“二线”、“非在职”、“撤销”等（数据见内网论坛） 。</a:t>
            </a:r>
            <a:endParaRPr lang="en-US" altLang="zh-CN" smtClean="0"/>
          </a:p>
          <a:p>
            <a:r>
              <a:rPr lang="zh-CN" altLang="en-US" smtClean="0"/>
              <a:t>职数核定错误（查找方法）。</a:t>
            </a:r>
            <a:endParaRPr lang="en-US" altLang="zh-CN" smtClean="0"/>
          </a:p>
          <a:p>
            <a:r>
              <a:rPr lang="zh-CN" altLang="en-US" smtClean="0"/>
              <a:t>机构性质和系统类别不一致，如党委系统下面有政府机关，政府系统下面有政党机关。</a:t>
            </a:r>
            <a:endParaRPr lang="en-US" altLang="zh-CN" smtClean="0"/>
          </a:p>
          <a:p>
            <a:r>
              <a:rPr lang="zh-CN" altLang="en-US" smtClean="0"/>
              <a:t>政法机构的性质填写错误，人员编制类型错误（</a:t>
            </a:r>
            <a:r>
              <a:rPr lang="zh-CN" altLang="en-US" smtClean="0"/>
              <a:t>数据见内网论坛）。</a:t>
            </a:r>
            <a:endParaRPr lang="en-US" altLang="zh-CN" smtClean="0"/>
          </a:p>
          <a:p>
            <a:r>
              <a:rPr lang="zh-CN" altLang="en-US" smtClean="0"/>
              <a:t>人员</a:t>
            </a:r>
            <a:r>
              <a:rPr lang="zh-CN" altLang="en-US" smtClean="0"/>
              <a:t>出生日期、进入时间等明显错误（数据见内网论坛）。</a:t>
            </a:r>
            <a:endParaRPr lang="en-US" altLang="zh-CN" smtClean="0"/>
          </a:p>
          <a:p>
            <a:r>
              <a:rPr lang="zh-CN" altLang="en-US" smtClean="0"/>
              <a:t>待分配数出现负数</a:t>
            </a:r>
            <a:r>
              <a:rPr lang="zh-CN" altLang="en-US" smtClean="0"/>
              <a:t>。</a:t>
            </a:r>
            <a:endParaRPr lang="en-US" altLang="zh-CN" smtClean="0"/>
          </a:p>
          <a:p>
            <a:r>
              <a:rPr lang="zh-CN" altLang="en-US" smtClean="0"/>
              <a:t>领导职务分类和领导职务级别总数不相等</a:t>
            </a:r>
            <a:r>
              <a:rPr lang="zh-CN" altLang="en-US" smtClean="0"/>
              <a:t>（数据见内网论坛） </a:t>
            </a:r>
            <a:r>
              <a:rPr lang="zh-CN" altLang="en-US" smtClean="0"/>
              <a:t>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40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3.</a:t>
            </a:r>
            <a:r>
              <a:rPr lang="zh-CN" altLang="en-US" sz="240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查看统计报表</a:t>
            </a:r>
            <a:endParaRPr lang="zh-CN" altLang="en-US" sz="240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pPr>
              <a:buNone/>
            </a:pPr>
            <a:r>
              <a:rPr lang="zh-CN" altLang="en-US" smtClean="0"/>
              <a:t>表</a:t>
            </a:r>
            <a:r>
              <a:rPr lang="en-US" altLang="zh-CN" smtClean="0"/>
              <a:t>15 </a:t>
            </a:r>
            <a:r>
              <a:rPr lang="zh-CN" altLang="en-US" smtClean="0"/>
              <a:t>行政机构编制数、实有在职人数和职数情况明细表</a:t>
            </a:r>
            <a:endParaRPr lang="en-US" altLang="zh-CN" smtClean="0"/>
          </a:p>
          <a:p>
            <a:pPr>
              <a:buNone/>
            </a:pPr>
            <a:r>
              <a:rPr lang="zh-CN" altLang="en-US" smtClean="0"/>
              <a:t>表</a:t>
            </a:r>
            <a:r>
              <a:rPr lang="en-US" altLang="zh-CN" smtClean="0"/>
              <a:t>16 </a:t>
            </a:r>
            <a:r>
              <a:rPr lang="zh-CN" altLang="en-US" smtClean="0"/>
              <a:t>事业单位编制数、实有在职人数和职数情况明细表</a:t>
            </a: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r>
              <a:rPr lang="zh-CN" altLang="en-US" smtClean="0"/>
              <a:t>使用以上两表核对本区划的编制数和实有人数，不要使用我省系统中的核查报表。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四、中央</a:t>
            </a:r>
            <a:r>
              <a:rPr lang="zh-CN" altLang="en-US" smtClean="0"/>
              <a:t>实名制系统操作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mtClean="0">
                <a:latin typeface="黑体" pitchFamily="2" charset="-122"/>
                <a:ea typeface="黑体" pitchFamily="2" charset="-122"/>
              </a:rPr>
              <a:t>1.</a:t>
            </a:r>
            <a:r>
              <a:rPr lang="zh-CN" altLang="en-US" smtClean="0">
                <a:latin typeface="黑体" pitchFamily="2" charset="-122"/>
                <a:ea typeface="黑体" pitchFamily="2" charset="-122"/>
              </a:rPr>
              <a:t>基本操作</a:t>
            </a:r>
            <a:endParaRPr lang="en-US" altLang="zh-CN" smtClean="0">
              <a:latin typeface="黑体" pitchFamily="2" charset="-122"/>
              <a:ea typeface="黑体" pitchFamily="2" charset="-122"/>
            </a:endParaRPr>
          </a:p>
          <a:p>
            <a:r>
              <a:rPr lang="zh-CN" altLang="en-US" smtClean="0"/>
              <a:t>如何设立、撤销、修改机构。</a:t>
            </a:r>
            <a:endParaRPr lang="en-US" altLang="zh-CN" smtClean="0"/>
          </a:p>
          <a:p>
            <a:r>
              <a:rPr lang="zh-CN" altLang="en-US" smtClean="0"/>
              <a:t>如何修改编制和职数。</a:t>
            </a:r>
            <a:endParaRPr lang="en-US" altLang="zh-CN" smtClean="0"/>
          </a:p>
          <a:p>
            <a:r>
              <a:rPr lang="zh-CN" altLang="en-US" smtClean="0"/>
              <a:t>如何增加、减少、划转实有人员。</a:t>
            </a:r>
            <a:endParaRPr lang="en-US" altLang="zh-CN" smtClean="0"/>
          </a:p>
          <a:p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11561" y="3717032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说明：请尽量在我省实名制管理系统中进行机构、编制、职数和人员的调整！</a:t>
            </a:r>
            <a:endParaRPr lang="zh-CN" altLang="en-US" sz="2400">
              <a:solidFill>
                <a:srgbClr val="FF0000"/>
              </a:solidFill>
              <a:latin typeface="黑体" pitchFamily="2" charset="-122"/>
              <a:ea typeface="黑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40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2.</a:t>
            </a:r>
            <a:r>
              <a:rPr lang="zh-CN" altLang="en-US" sz="2400" smtClean="0">
                <a:solidFill>
                  <a:schemeClr val="tx1"/>
                </a:solidFill>
                <a:latin typeface="黑体" pitchFamily="2" charset="-122"/>
                <a:ea typeface="黑体" pitchFamily="2" charset="-122"/>
              </a:rPr>
              <a:t>统计报表</a:t>
            </a:r>
            <a:endParaRPr lang="zh-CN" altLang="en-US" sz="2400">
              <a:solidFill>
                <a:schemeClr val="tx1"/>
              </a:solidFill>
              <a:latin typeface="黑体" pitchFamily="2" charset="-122"/>
              <a:ea typeface="黑体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CN" altLang="en-US" smtClean="0"/>
              <a:t>各级各系统行政编制和在职人数统计表</a:t>
            </a:r>
            <a:endParaRPr lang="en-US" altLang="zh-CN" smtClean="0"/>
          </a:p>
          <a:p>
            <a:pPr marL="457200" indent="-457200">
              <a:buFont typeface="+mj-lt"/>
              <a:buAutoNum type="arabicPeriod"/>
            </a:pPr>
            <a:r>
              <a:rPr lang="zh-CN" altLang="en-US" smtClean="0"/>
              <a:t>行政机构数统计表</a:t>
            </a:r>
            <a:endParaRPr lang="en-US" altLang="zh-CN" smtClean="0"/>
          </a:p>
          <a:p>
            <a:pPr marL="457200" indent="-457200">
              <a:buFont typeface="+mj-lt"/>
              <a:buAutoNum type="arabicPeriod"/>
            </a:pPr>
            <a:r>
              <a:rPr lang="zh-CN" altLang="en-US" smtClean="0"/>
              <a:t>各类事业单位机构、编制、实有人数及其经费形式统计表</a:t>
            </a:r>
            <a:endParaRPr lang="en-US" altLang="zh-CN" smtClean="0"/>
          </a:p>
          <a:p>
            <a:pPr marL="457200" indent="-457200">
              <a:buFont typeface="+mj-lt"/>
              <a:buAutoNum type="arabicPeriod"/>
            </a:pPr>
            <a:r>
              <a:rPr lang="zh-CN" altLang="en-US" smtClean="0"/>
              <a:t>副厅以上事业单位机构编制、实有人数经费形式统计表</a:t>
            </a:r>
            <a:endParaRPr lang="en-US" altLang="zh-CN" smtClean="0"/>
          </a:p>
          <a:p>
            <a:pPr marL="457200" indent="-457200">
              <a:buFont typeface="+mj-lt"/>
              <a:buAutoNum type="arabicPeriod"/>
            </a:pPr>
            <a:r>
              <a:rPr lang="zh-CN" altLang="en-US" smtClean="0"/>
              <a:t>省以下垂直管理系统机构编制统计表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382</TotalTime>
  <Words>869</Words>
  <Application>Microsoft Office PowerPoint</Application>
  <PresentationFormat>全屏显示(4:3)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凸显</vt:lpstr>
      <vt:lpstr>实名制系统操作培训</vt:lpstr>
      <vt:lpstr>一、2016年编统工作时间节点</vt:lpstr>
      <vt:lpstr>二、各级编办需要完成的工作</vt:lpstr>
      <vt:lpstr>三、省直单位年报流程</vt:lpstr>
      <vt:lpstr>三、我省实名制系统操作</vt:lpstr>
      <vt:lpstr>2.问题数据修正</vt:lpstr>
      <vt:lpstr>3.查看统计报表</vt:lpstr>
      <vt:lpstr>四、中央实名制系统操作</vt:lpstr>
      <vt:lpstr>2.统计报表</vt:lpstr>
      <vt:lpstr>3.其他说明</vt:lpstr>
      <vt:lpstr>幻灯片 11</vt:lpstr>
      <vt:lpstr>谢谢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实名制系统操作培训</dc:title>
  <cp:lastModifiedBy>Administrator</cp:lastModifiedBy>
  <cp:revision>54</cp:revision>
  <dcterms:modified xsi:type="dcterms:W3CDTF">2016-11-25T02:11:58Z</dcterms:modified>
</cp:coreProperties>
</file>