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28" autoAdjust="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/>
              </a:defRPr>
            </a:lvl1pPr>
          </a:lstStyle>
          <a:p>
            <a:endParaRPr lang="zh-CN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/>
              </a:defRPr>
            </a:lvl1pPr>
          </a:lstStyle>
          <a:p>
            <a:fld id="{1A7A7C1D-67AC-4F02-8B98-F3D426E7BAFC}" type="datetimeFigureOut">
              <a:rPr lang="zh-CN" altLang="en-US"/>
              <a:pPr/>
              <a:t>2016-12-1</a:t>
            </a:fld>
            <a:endParaRPr lang="en-US" altLang="zh-CN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/>
              </a:defRPr>
            </a:lvl1pPr>
          </a:lstStyle>
          <a:p>
            <a:endParaRPr lang="en-US" altLang="zh-C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/>
              </a:defRPr>
            </a:lvl1pPr>
          </a:lstStyle>
          <a:p>
            <a:fld id="{FBB937AB-6CC9-4899-8C7B-1AAC8816B9E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EF14547-331C-483C-A216-8514792D24C2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BE51FE9-D664-4FA1-B12E-C0493836B99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72C2A8-4223-48D2-B38C-ED2A0887F63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直接连接符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直接连接符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直接连接符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" name="直接连接符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椭圆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椭圆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椭圆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椭圆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22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CE423-2748-4B32-BC04-D4F27A2AD3DA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23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4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067D8-57DE-49DD-8419-9DEA763407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6E9BF-C8A7-4B0B-AAE6-BBA2A40C91D8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84AF0-9B4E-4546-8BB5-0354CE687BE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A65B5-815A-48FF-94BF-7633A842BF54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5C374-302C-4116-BDDD-65130E87BCC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C95E77-4E18-40AF-B5EB-3394DFEB5634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757FA41-A6A3-48C7-A871-A9BA76D0DF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页脚占位符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直接连接符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直接连接符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直接连接符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椭圆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椭圆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椭圆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椭圆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直接连接符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20E2B-78CB-4ACF-9DDE-8445711B4A9B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21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D453D-7FFE-4EC8-9A2E-69C63BF7D6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C533F-1790-49C3-AD41-AED7461CCB6B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5F09F-BF0D-4430-9C61-187AD0584B6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CBD3F-A33C-46D6-8413-D14F84F84F36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7271-528E-44F0-8A45-3E0881B433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D5F4F54-0F61-4D4E-870B-AF875C3DCB9C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4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DA13EB-ADE2-4F64-88FE-3AB5133AAC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680F7-7AA2-4269-AA69-CC127E3030B9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75E5F-57BC-4766-AE0C-148247476E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直接连接符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椭圆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日期占位符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4A59271-E676-4629-8B07-2D16F72867C6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13" name="灯片编号占位符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E41163B-FCF6-46F8-8382-5A848D5620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4" name="页脚占位符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椭圆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直接连接符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6EB46-D5C2-4F0F-A910-2C747B66B9A0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13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78727E-8D60-43E3-9769-0047BD6A00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4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28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68CF86-708E-4086-98CC-FBC2A349E8B6}" type="datetimeFigureOut">
              <a:rPr lang="zh-CN" altLang="en-US"/>
              <a:pPr>
                <a:defRPr/>
              </a:pPr>
              <a:t>2016-12-1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AFEE9B8-192B-4FC5-9BC2-83EDB8433B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华文楷体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86000" y="1906588"/>
            <a:ext cx="6172200" cy="18938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3600" smtClean="0">
                <a:latin typeface="黑体" pitchFamily="2" charset="-122"/>
                <a:ea typeface="黑体" pitchFamily="2" charset="-122"/>
                <a:cs typeface="+mj-cs"/>
              </a:rPr>
              <a:t>实名制系统操作培训</a:t>
            </a:r>
            <a:endParaRPr lang="zh-CN" altLang="en-US" sz="3600">
              <a:latin typeface="黑体" pitchFamily="2" charset="-122"/>
              <a:ea typeface="黑体" pitchFamily="2" charset="-122"/>
              <a:cs typeface="+mj-cs"/>
            </a:endParaRPr>
          </a:p>
        </p:txBody>
      </p:sp>
      <p:sp>
        <p:nvSpPr>
          <p:cNvPr id="14338" name="副标题 2"/>
          <p:cNvSpPr>
            <a:spLocks noGrp="1"/>
          </p:cNvSpPr>
          <p:nvPr>
            <p:ph type="subTitle" idx="1"/>
          </p:nvPr>
        </p:nvSpPr>
        <p:spPr>
          <a:xfrm>
            <a:off x="2286000" y="3786188"/>
            <a:ext cx="6172200" cy="1371600"/>
          </a:xfrm>
        </p:spPr>
        <p:txBody>
          <a:bodyPr/>
          <a:lstStyle/>
          <a:p>
            <a:r>
              <a:rPr lang="en-US" altLang="zh-CN" sz="2800" smtClean="0"/>
              <a:t>2016.12.2</a:t>
            </a:r>
            <a:endParaRPr lang="zh-CN" alt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smtClean="0">
                <a:solidFill>
                  <a:schemeClr val="tx1"/>
                </a:solidFill>
                <a:cs typeface="+mj-cs"/>
              </a:rPr>
              <a:t>一、</a:t>
            </a:r>
            <a:r>
              <a:rPr lang="en-US" altLang="zh-CN" b="1" smtClean="0">
                <a:solidFill>
                  <a:schemeClr val="tx1"/>
                </a:solidFill>
                <a:cs typeface="+mj-cs"/>
              </a:rPr>
              <a:t>2016</a:t>
            </a:r>
            <a:r>
              <a:rPr lang="zh-CN" altLang="en-US" b="1" smtClean="0">
                <a:solidFill>
                  <a:schemeClr val="tx1"/>
                </a:solidFill>
                <a:cs typeface="+mj-cs"/>
              </a:rPr>
              <a:t>年编统工作时间节点</a:t>
            </a:r>
            <a:endParaRPr lang="zh-CN" altLang="en-US">
              <a:cs typeface="+mj-cs"/>
            </a:endParaRPr>
          </a:p>
        </p:txBody>
      </p:sp>
      <p:sp>
        <p:nvSpPr>
          <p:cNvPr id="16386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133850"/>
          </a:xfrm>
        </p:spPr>
        <p:txBody>
          <a:bodyPr/>
          <a:lstStyle/>
          <a:p>
            <a:r>
              <a:rPr lang="en-US" altLang="zh-CN" sz="3200" smtClean="0"/>
              <a:t>2016</a:t>
            </a:r>
            <a:r>
              <a:rPr lang="zh-CN" altLang="en-US" sz="3200" smtClean="0"/>
              <a:t>年</a:t>
            </a:r>
            <a:r>
              <a:rPr lang="en-US" altLang="zh-CN" sz="3200" smtClean="0"/>
              <a:t>12</a:t>
            </a:r>
            <a:r>
              <a:rPr lang="zh-CN" altLang="en-US" sz="3200" smtClean="0"/>
              <a:t>月</a:t>
            </a:r>
            <a:r>
              <a:rPr lang="en-US" altLang="zh-CN" sz="3200" smtClean="0"/>
              <a:t>15</a:t>
            </a:r>
            <a:r>
              <a:rPr lang="zh-CN" altLang="en-US" sz="3200" smtClean="0"/>
              <a:t>日，省编办</a:t>
            </a:r>
            <a:r>
              <a:rPr lang="zh-CN" altLang="en-US" sz="3200" b="1" smtClean="0">
                <a:solidFill>
                  <a:srgbClr val="FF0000"/>
                </a:solidFill>
              </a:rPr>
              <a:t>停止受理</a:t>
            </a:r>
            <a:r>
              <a:rPr lang="zh-CN" altLang="en-US" sz="3200" smtClean="0"/>
              <a:t>机构编制业务。</a:t>
            </a:r>
            <a:endParaRPr lang="en-US" altLang="zh-CN" sz="3200" smtClean="0"/>
          </a:p>
          <a:p>
            <a:r>
              <a:rPr lang="en-US" altLang="zh-CN" sz="3200" smtClean="0"/>
              <a:t>12</a:t>
            </a:r>
            <a:r>
              <a:rPr lang="zh-CN" altLang="en-US" sz="3200" smtClean="0"/>
              <a:t>月</a:t>
            </a:r>
            <a:r>
              <a:rPr lang="en-US" altLang="zh-CN" sz="3200" smtClean="0"/>
              <a:t>15-31</a:t>
            </a:r>
            <a:r>
              <a:rPr lang="zh-CN" altLang="en-US" sz="3200" smtClean="0"/>
              <a:t>日，省直各单位打印</a:t>
            </a:r>
            <a:r>
              <a:rPr lang="en-US" altLang="zh-CN" sz="3200" smtClean="0"/>
              <a:t>《</a:t>
            </a:r>
            <a:r>
              <a:rPr lang="zh-CN" altLang="en-US" sz="3200" smtClean="0">
                <a:latin typeface="黑体" pitchFamily="2" charset="-122"/>
                <a:ea typeface="黑体" pitchFamily="2" charset="-122"/>
              </a:rPr>
              <a:t>统计表</a:t>
            </a:r>
            <a:r>
              <a:rPr lang="en-US" altLang="zh-CN" sz="3200" smtClean="0"/>
              <a:t>》</a:t>
            </a:r>
            <a:r>
              <a:rPr lang="zh-CN" altLang="en-US" sz="3200" smtClean="0"/>
              <a:t>盖章送主管单位初审。</a:t>
            </a:r>
            <a:endParaRPr lang="en-US" altLang="zh-CN" sz="3200" smtClean="0"/>
          </a:p>
          <a:p>
            <a:r>
              <a:rPr lang="zh-CN" altLang="en-US" sz="3200" smtClean="0"/>
              <a:t>主管单位汇总统计表送省编办相关业务处室（有异议送业务处室复审，无异议送信息中心）。</a:t>
            </a:r>
            <a:endParaRPr lang="en-US" altLang="zh-CN" sz="3200" smtClean="0"/>
          </a:p>
          <a:p>
            <a:r>
              <a:rPr lang="en-US" altLang="zh-CN" sz="3200" smtClean="0"/>
              <a:t>2017</a:t>
            </a:r>
            <a:r>
              <a:rPr lang="zh-CN" altLang="en-US" sz="3200" smtClean="0"/>
              <a:t>年</a:t>
            </a:r>
            <a:r>
              <a:rPr lang="en-US" altLang="zh-CN" sz="3200" smtClean="0"/>
              <a:t>1</a:t>
            </a:r>
            <a:r>
              <a:rPr lang="zh-CN" altLang="en-US" sz="3200" smtClean="0"/>
              <a:t>月</a:t>
            </a:r>
            <a:r>
              <a:rPr lang="en-US" altLang="zh-CN" sz="3200" smtClean="0"/>
              <a:t>4</a:t>
            </a:r>
            <a:r>
              <a:rPr lang="zh-CN" altLang="en-US" sz="3200" smtClean="0"/>
              <a:t>日，实名制系统开放，重新受理业务。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smtClean="0">
                <a:solidFill>
                  <a:schemeClr val="tx1"/>
                </a:solidFill>
                <a:cs typeface="+mj-cs"/>
              </a:rPr>
              <a:t>二、需要完成的工作</a:t>
            </a:r>
            <a:endParaRPr lang="zh-CN" altLang="en-US">
              <a:cs typeface="+mj-cs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从现在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-12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15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日：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mtClean="0"/>
              <a:t>抓紧办理各项机构编制业务，完成机构、编制、职数和人员信息的调整。</a:t>
            </a:r>
            <a:endParaRPr lang="en-US" altLang="zh-CN" smtClean="0"/>
          </a:p>
          <a:p>
            <a:pPr>
              <a:buFont typeface="Wingdings" pitchFamily="2" charset="2"/>
              <a:buNone/>
            </a:pPr>
            <a:endParaRPr lang="en-US" altLang="zh-CN" smtClean="0"/>
          </a:p>
          <a:p>
            <a:r>
              <a:rPr lang="en-US" altLang="zh-CN" smtClean="0">
                <a:latin typeface="黑体" pitchFamily="2" charset="-122"/>
                <a:ea typeface="黑体" pitchFamily="2" charset="-122"/>
              </a:rPr>
              <a:t>12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15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日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-31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日：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mtClean="0"/>
              <a:t>打印以下两表并盖章送至省编办相关处室审核：</a:t>
            </a:r>
            <a:endParaRPr lang="en-US" altLang="zh-CN" smtClean="0"/>
          </a:p>
          <a:p>
            <a:pPr>
              <a:buFont typeface="Wingdings" pitchFamily="2" charset="2"/>
              <a:buNone/>
            </a:pPr>
            <a:r>
              <a:rPr lang="en-US" altLang="zh-CN" smtClean="0"/>
              <a:t>《2016</a:t>
            </a:r>
            <a:r>
              <a:rPr lang="zh-CN" altLang="en-US" smtClean="0"/>
              <a:t>年度行政单位机构编制和在职人数统计表</a:t>
            </a:r>
            <a:r>
              <a:rPr lang="en-US" altLang="zh-CN" smtClean="0"/>
              <a:t>》</a:t>
            </a:r>
          </a:p>
          <a:p>
            <a:pPr>
              <a:buFont typeface="Wingdings" pitchFamily="2" charset="2"/>
              <a:buNone/>
            </a:pPr>
            <a:r>
              <a:rPr lang="en-US" altLang="zh-CN" smtClean="0"/>
              <a:t>《2016</a:t>
            </a:r>
            <a:r>
              <a:rPr lang="zh-CN" altLang="en-US" smtClean="0"/>
              <a:t>年度事业单位机构编制和在职人数统计表</a:t>
            </a:r>
            <a:r>
              <a:rPr lang="en-US" altLang="zh-CN" smtClean="0"/>
              <a:t>》</a:t>
            </a:r>
            <a:endParaRPr lang="zh-CN" altLang="en-US" smtClean="0"/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539750" y="5300663"/>
            <a:ext cx="75707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湖南省实名制系统：</a:t>
            </a:r>
            <a:r>
              <a:rPr lang="en-US" altLang="zh-CN" sz="320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http://88.53.2.167</a:t>
            </a:r>
            <a:endParaRPr lang="zh-CN" altLang="en-US" sz="320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smtClean="0">
                <a:solidFill>
                  <a:schemeClr val="tx1"/>
                </a:solidFill>
                <a:cs typeface="+mj-cs"/>
              </a:rPr>
              <a:t>三、存在的问题</a:t>
            </a:r>
          </a:p>
        </p:txBody>
      </p:sp>
      <p:sp>
        <p:nvSpPr>
          <p:cNvPr id="18434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政法机构性质有误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mtClean="0"/>
              <a:t>部分公检法司等政法机构的机构性质不正确，将导致统计报表数据不正确，请仔细检查统计表，并与省编办相关业务处室联系修正。</a:t>
            </a:r>
            <a:endParaRPr lang="en-US" altLang="zh-CN" smtClean="0"/>
          </a:p>
          <a:p>
            <a:pPr>
              <a:buFont typeface="Wingdings" pitchFamily="2" charset="2"/>
              <a:buNone/>
            </a:pPr>
            <a:endParaRPr lang="en-US" altLang="zh-CN" smtClean="0"/>
          </a:p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人员信息有误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mtClean="0"/>
              <a:t>主要是各类时间如出生日期、进入时间、毕业时间、任现职时间等存在错误，请及时到系统中进行异动修正。</a:t>
            </a:r>
            <a:endParaRPr lang="en-US" altLang="zh-CN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zh-CN" altLang="en-US">
              <a:cs typeface="+mj-cs"/>
            </a:endParaRPr>
          </a:p>
        </p:txBody>
      </p:sp>
      <p:sp>
        <p:nvSpPr>
          <p:cNvPr id="19458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身份证号码重复人员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mtClean="0"/>
              <a:t>目前，全省实名制数据库中存在人员重复占编的情况，即同一个身份号码出现在不同单位。请及时予以检查并修正。</a:t>
            </a:r>
            <a:endParaRPr lang="en-US" altLang="zh-CN" smtClean="0"/>
          </a:p>
          <a:p>
            <a:pPr>
              <a:buFont typeface="Wingdings" pitchFamily="2" charset="2"/>
              <a:buNone/>
            </a:pPr>
            <a:endParaRPr lang="en-US" altLang="zh-CN" smtClean="0"/>
          </a:p>
          <a:p>
            <a:pPr>
              <a:buFont typeface="Wingdings" pitchFamily="2" charset="2"/>
              <a:buNone/>
            </a:pPr>
            <a:endParaRPr lang="en-US" altLang="zh-CN" smtClean="0"/>
          </a:p>
          <a:p>
            <a:pPr>
              <a:buFont typeface="Wingdings" pitchFamily="2" charset="2"/>
              <a:buNone/>
            </a:pPr>
            <a:r>
              <a:rPr lang="zh-CN" altLang="en-US" b="1" smtClean="0">
                <a:solidFill>
                  <a:srgbClr val="FF0000"/>
                </a:solidFill>
              </a:rPr>
              <a:t>以上几类问题，我们会将错误数据筛查出来并放到省直机构编制工作</a:t>
            </a:r>
            <a:r>
              <a:rPr lang="en-US" altLang="zh-CN" b="1" smtClean="0">
                <a:solidFill>
                  <a:srgbClr val="FF0000"/>
                </a:solidFill>
              </a:rPr>
              <a:t>QQ</a:t>
            </a:r>
            <a:r>
              <a:rPr lang="zh-CN" altLang="en-US" b="1" smtClean="0">
                <a:solidFill>
                  <a:srgbClr val="FF0000"/>
                </a:solidFill>
              </a:rPr>
              <a:t>群里，请相关单位及时修改！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684213" y="1970088"/>
            <a:ext cx="7467600" cy="9525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48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  <a:cs typeface="+mj-cs"/>
              </a:rPr>
              <a:t>交流讨论</a:t>
            </a:r>
            <a:endParaRPr lang="zh-CN" altLang="en-US" sz="4800">
              <a:solidFill>
                <a:schemeClr val="tx1"/>
              </a:solidFill>
              <a:latin typeface="黑体" pitchFamily="2" charset="-122"/>
              <a:ea typeface="黑体" pitchFamily="2" charset="-122"/>
              <a:cs typeface="+mj-cs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116013" y="3111500"/>
            <a:ext cx="6769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1116013" y="3267075"/>
            <a:ext cx="57800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>
                <a:latin typeface="黑体" pitchFamily="2" charset="-122"/>
                <a:ea typeface="黑体" pitchFamily="2" charset="-122"/>
              </a:rPr>
              <a:t>实名制系统：</a:t>
            </a:r>
            <a:r>
              <a:rPr lang="en-US" altLang="zh-CN" sz="28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http://88.53.2.167</a:t>
            </a:r>
          </a:p>
          <a:p>
            <a:r>
              <a:rPr lang="zh-CN" altLang="en-US" sz="2800">
                <a:latin typeface="黑体" pitchFamily="2" charset="-122"/>
                <a:ea typeface="黑体" pitchFamily="2" charset="-122"/>
              </a:rPr>
              <a:t>省直机构编制工作</a:t>
            </a:r>
            <a:r>
              <a:rPr lang="en-US" altLang="zh-CN" sz="2800">
                <a:latin typeface="黑体" pitchFamily="2" charset="-122"/>
                <a:ea typeface="黑体" pitchFamily="2" charset="-122"/>
              </a:rPr>
              <a:t>QQ</a:t>
            </a:r>
            <a:r>
              <a:rPr lang="zh-CN" altLang="en-US" sz="2800">
                <a:latin typeface="黑体" pitchFamily="2" charset="-122"/>
                <a:ea typeface="黑体" pitchFamily="2" charset="-122"/>
              </a:rPr>
              <a:t>群： </a:t>
            </a:r>
            <a:r>
              <a:rPr lang="en-US" altLang="zh-CN" sz="28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62448195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凸显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395</TotalTime>
  <Words>473</Words>
  <Application>Microsoft Office PowerPoint</Application>
  <PresentationFormat>全屏显示(4:3)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7</vt:i4>
      </vt:variant>
      <vt:variant>
        <vt:lpstr>幻灯片标题</vt:lpstr>
      </vt:variant>
      <vt:variant>
        <vt:i4>6</vt:i4>
      </vt:variant>
    </vt:vector>
  </HeadingPairs>
  <TitlesOfParts>
    <vt:vector size="21" baseType="lpstr">
      <vt:lpstr>Century Schoolbook</vt:lpstr>
      <vt:lpstr>宋体</vt:lpstr>
      <vt:lpstr>Arial</vt:lpstr>
      <vt:lpstr>华文楷体</vt:lpstr>
      <vt:lpstr>Wingdings</vt:lpstr>
      <vt:lpstr>Wingdings 2</vt:lpstr>
      <vt:lpstr>Calibri</vt:lpstr>
      <vt:lpstr>黑体</vt:lpstr>
      <vt:lpstr>凸显</vt:lpstr>
      <vt:lpstr>凸显</vt:lpstr>
      <vt:lpstr>凸显</vt:lpstr>
      <vt:lpstr>凸显</vt:lpstr>
      <vt:lpstr>凸显</vt:lpstr>
      <vt:lpstr>凸显</vt:lpstr>
      <vt:lpstr>凸显</vt:lpstr>
      <vt:lpstr>实名制系统操作培训</vt:lpstr>
      <vt:lpstr>一、2016年编统工作时间节点</vt:lpstr>
      <vt:lpstr>二、需要完成的工作</vt:lpstr>
      <vt:lpstr>三、存在的问题</vt:lpstr>
      <vt:lpstr>幻灯片 5</vt:lpstr>
      <vt:lpstr>交流讨论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实名制系统操作培训</dc:title>
  <cp:lastModifiedBy>Lenovo User</cp:lastModifiedBy>
  <cp:revision>29</cp:revision>
  <dcterms:modified xsi:type="dcterms:W3CDTF">2016-12-01T07:39:38Z</dcterms:modified>
</cp:coreProperties>
</file>